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embeddedFontLst>
    <p:embeddedFont>
      <p:font typeface="Calibri" panose="020F0502020204030204" pitchFamily="34" charset="0"/>
      <p:regular r:id="rId12"/>
      <p:bold r:id="rId13"/>
      <p:italic r:id="rId14"/>
      <p:boldItalic r:id="rId15"/>
    </p:embeddedFont>
    <p:embeddedFont>
      <p:font typeface="Prata" panose="020B0604020202020204" charset="0"/>
      <p:regular r:id="rId16"/>
    </p:embeddedFont>
    <p:embeddedFont>
      <p:font typeface="Raleway"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0205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939403"/>
            <a:ext cx="7556421" cy="2126337"/>
          </a:xfrm>
          <a:prstGeom prst="rect">
            <a:avLst/>
          </a:prstGeom>
          <a:noFill/>
          <a:ln/>
        </p:spPr>
        <p:txBody>
          <a:bodyPr wrap="squar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Project Report: Python Bug Detection and Fix Generation System</a:t>
            </a:r>
            <a:endParaRPr lang="en-US" sz="4450" dirty="0"/>
          </a:p>
        </p:txBody>
      </p:sp>
      <p:sp>
        <p:nvSpPr>
          <p:cNvPr id="4" name="Text 1"/>
          <p:cNvSpPr/>
          <p:nvPr/>
        </p:nvSpPr>
        <p:spPr>
          <a:xfrm>
            <a:off x="793790" y="3405902"/>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This project develops an AI-powered system that automates bug detection and fix generation in Python code snippets. The system consists of a Bug Detection Model and a Fix Generation API. The Bug Detection Model is a deep learning classifier based on BERT that determines whether a given Python code snippet contains errors.</a:t>
            </a:r>
            <a:endParaRPr lang="en-US" sz="1750" dirty="0"/>
          </a:p>
        </p:txBody>
      </p:sp>
      <p:sp>
        <p:nvSpPr>
          <p:cNvPr id="5" name="Text 2"/>
          <p:cNvSpPr/>
          <p:nvPr/>
        </p:nvSpPr>
        <p:spPr>
          <a:xfrm>
            <a:off x="793790" y="5475565"/>
            <a:ext cx="7556421" cy="1814513"/>
          </a:xfrm>
          <a:prstGeom prst="rect">
            <a:avLst/>
          </a:prstGeom>
          <a:noFill/>
          <a:ln/>
        </p:spPr>
        <p:txBody>
          <a:bodyPr wrap="square" lIns="0" tIns="0" rIns="0" bIns="0" rtlCol="0" anchor="t"/>
          <a:lstStyle/>
          <a:p>
            <a:pPr marL="0" indent="0" algn="just">
              <a:lnSpc>
                <a:spcPts val="2850"/>
              </a:lnSpc>
              <a:buNone/>
            </a:pPr>
            <a:r>
              <a:rPr lang="en-US" sz="1750" dirty="0">
                <a:solidFill>
                  <a:srgbClr val="CFCBBF"/>
                </a:solidFill>
                <a:latin typeface="Raleway" pitchFamily="34" charset="0"/>
                <a:ea typeface="Raleway" pitchFamily="34" charset="-122"/>
                <a:cs typeface="Raleway" pitchFamily="34" charset="-120"/>
              </a:rPr>
              <a:t>The Fix Generation API utilizes Mistral-7B, a large language model, to generate corrected versions of the identified buggy code. By integrating these components, the system provides an efficient solution for debugging Python code while offering educational insights into common programming mistakes.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686520"/>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Problem Statement</a:t>
            </a:r>
            <a:endParaRPr lang="en-US" sz="4450" dirty="0"/>
          </a:p>
        </p:txBody>
      </p:sp>
      <p:sp>
        <p:nvSpPr>
          <p:cNvPr id="3" name="Text 1"/>
          <p:cNvSpPr/>
          <p:nvPr/>
        </p:nvSpPr>
        <p:spPr>
          <a:xfrm>
            <a:off x="793790" y="2962275"/>
            <a:ext cx="3508177"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Automated Bug Detection</a:t>
            </a:r>
            <a:endParaRPr lang="en-US" sz="2200" dirty="0"/>
          </a:p>
        </p:txBody>
      </p:sp>
      <p:sp>
        <p:nvSpPr>
          <p:cNvPr id="4" name="Text 2"/>
          <p:cNvSpPr/>
          <p:nvPr/>
        </p:nvSpPr>
        <p:spPr>
          <a:xfrm>
            <a:off x="793790" y="354341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Classifying Python code snippets as either buggy or bug-free.</a:t>
            </a:r>
            <a:endParaRPr lang="en-US" sz="1750" dirty="0"/>
          </a:p>
        </p:txBody>
      </p:sp>
      <p:sp>
        <p:nvSpPr>
          <p:cNvPr id="5" name="Text 3"/>
          <p:cNvSpPr/>
          <p:nvPr/>
        </p:nvSpPr>
        <p:spPr>
          <a:xfrm>
            <a:off x="5332928" y="2962275"/>
            <a:ext cx="3608784"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Automated Fix Generation</a:t>
            </a:r>
            <a:endParaRPr lang="en-US" sz="2200" dirty="0"/>
          </a:p>
        </p:txBody>
      </p:sp>
      <p:sp>
        <p:nvSpPr>
          <p:cNvPr id="6" name="Text 4"/>
          <p:cNvSpPr/>
          <p:nvPr/>
        </p:nvSpPr>
        <p:spPr>
          <a:xfrm>
            <a:off x="5332928" y="3543419"/>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Providing corrected versions of the identified buggy code.</a:t>
            </a:r>
            <a:endParaRPr lang="en-US" sz="1750" dirty="0"/>
          </a:p>
        </p:txBody>
      </p:sp>
      <p:sp>
        <p:nvSpPr>
          <p:cNvPr id="7" name="Text 5"/>
          <p:cNvSpPr/>
          <p:nvPr/>
        </p:nvSpPr>
        <p:spPr>
          <a:xfrm>
            <a:off x="9872067" y="2962275"/>
            <a:ext cx="3160752" cy="354330"/>
          </a:xfrm>
          <a:prstGeom prst="rect">
            <a:avLst/>
          </a:prstGeom>
          <a:noFill/>
          <a:ln/>
        </p:spPr>
        <p:txBody>
          <a:bodyPr wrap="none" lIns="0" tIns="0" rIns="0" bIns="0" rtlCol="0" anchor="t"/>
          <a:lstStyle/>
          <a:p>
            <a:pPr marL="0" indent="0" algn="l">
              <a:lnSpc>
                <a:spcPts val="2750"/>
              </a:lnSpc>
              <a:buNone/>
            </a:pPr>
            <a:r>
              <a:rPr lang="en-US" sz="2200" dirty="0">
                <a:solidFill>
                  <a:srgbClr val="F2E782"/>
                </a:solidFill>
                <a:latin typeface="Prata" pitchFamily="34" charset="0"/>
                <a:ea typeface="Prata" pitchFamily="34" charset="-122"/>
                <a:cs typeface="Prata" pitchFamily="34" charset="-120"/>
              </a:rPr>
              <a:t>Educational Assistance</a:t>
            </a:r>
            <a:endParaRPr lang="en-US" sz="2200" dirty="0"/>
          </a:p>
        </p:txBody>
      </p:sp>
      <p:sp>
        <p:nvSpPr>
          <p:cNvPr id="8" name="Text 6"/>
          <p:cNvSpPr/>
          <p:nvPr/>
        </p:nvSpPr>
        <p:spPr>
          <a:xfrm>
            <a:off x="9872067" y="3543419"/>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Helping learners recognize and understand common Python errors, improving their programming skills.</a:t>
            </a:r>
            <a:endParaRPr lang="en-US" sz="1750" dirty="0"/>
          </a:p>
        </p:txBody>
      </p:sp>
      <p:sp>
        <p:nvSpPr>
          <p:cNvPr id="9" name="Text 7"/>
          <p:cNvSpPr/>
          <p:nvPr/>
        </p:nvSpPr>
        <p:spPr>
          <a:xfrm>
            <a:off x="793790" y="5091351"/>
            <a:ext cx="13042821"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Python developers frequently encounter syntax errors, logical bugs, and runtime exceptions. Manually identifying and fixing these issues can be tedious and requires a significant amount of expertise, making it particularly difficult for beginners. By implementing this system, developers can receive instant feedback on their code, reducing debugging time and improving overall code quality.</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3394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Scope</a:t>
            </a:r>
            <a:endParaRPr lang="en-US" sz="4450" dirty="0"/>
          </a:p>
        </p:txBody>
      </p:sp>
      <p:sp>
        <p:nvSpPr>
          <p:cNvPr id="4" name="Text 1"/>
          <p:cNvSpPr/>
          <p:nvPr/>
        </p:nvSpPr>
        <p:spPr>
          <a:xfrm>
            <a:off x="793790" y="3082885"/>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This project encompasses the following key functionalities:</a:t>
            </a:r>
            <a:endParaRPr lang="en-US" sz="1750" dirty="0"/>
          </a:p>
        </p:txBody>
      </p:sp>
      <p:sp>
        <p:nvSpPr>
          <p:cNvPr id="5" name="Text 2"/>
          <p:cNvSpPr/>
          <p:nvPr/>
        </p:nvSpPr>
        <p:spPr>
          <a:xfrm>
            <a:off x="793790" y="3700939"/>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 Detects bugs in Python code snippets using a BERT-based classifier.</a:t>
            </a:r>
            <a:endParaRPr lang="en-US" sz="1750" dirty="0"/>
          </a:p>
        </p:txBody>
      </p:sp>
      <p:sp>
        <p:nvSpPr>
          <p:cNvPr id="6" name="Text 3"/>
          <p:cNvSpPr/>
          <p:nvPr/>
        </p:nvSpPr>
        <p:spPr>
          <a:xfrm>
            <a:off x="793790" y="4143137"/>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 Generates fixes for buggy code using Mistral-7B via API.</a:t>
            </a:r>
            <a:endParaRPr lang="en-US" sz="1750" dirty="0"/>
          </a:p>
        </p:txBody>
      </p:sp>
      <p:sp>
        <p:nvSpPr>
          <p:cNvPr id="7" name="Text 4"/>
          <p:cNvSpPr/>
          <p:nvPr/>
        </p:nvSpPr>
        <p:spPr>
          <a:xfrm>
            <a:off x="793790" y="4585335"/>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 Helps beginners learn by showing corrected code versions.</a:t>
            </a:r>
            <a:endParaRPr lang="en-US" sz="1750" dirty="0"/>
          </a:p>
        </p:txBody>
      </p:sp>
      <p:sp>
        <p:nvSpPr>
          <p:cNvPr id="8" name="Text 5"/>
          <p:cNvSpPr/>
          <p:nvPr/>
        </p:nvSpPr>
        <p:spPr>
          <a:xfrm>
            <a:off x="793790" y="5027533"/>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 Serves as an educational tool for coding practice and debugging skills.</a:t>
            </a:r>
            <a:endParaRPr lang="en-US" sz="1750" dirty="0"/>
          </a:p>
        </p:txBody>
      </p:sp>
      <p:sp>
        <p:nvSpPr>
          <p:cNvPr id="9" name="Text 6"/>
          <p:cNvSpPr/>
          <p:nvPr/>
        </p:nvSpPr>
        <p:spPr>
          <a:xfrm>
            <a:off x="793790" y="5832634"/>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 Supports short to medium-length code snippets.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89265"/>
            <a:ext cx="5670590"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Dataset Overview</a:t>
            </a:r>
            <a:endParaRPr lang="en-US" sz="4450" dirty="0"/>
          </a:p>
        </p:txBody>
      </p:sp>
      <p:sp>
        <p:nvSpPr>
          <p:cNvPr id="4" name="Shape 1"/>
          <p:cNvSpPr/>
          <p:nvPr/>
        </p:nvSpPr>
        <p:spPr>
          <a:xfrm>
            <a:off x="6280190" y="2093357"/>
            <a:ext cx="510302" cy="510302"/>
          </a:xfrm>
          <a:prstGeom prst="roundRect">
            <a:avLst>
              <a:gd name="adj" fmla="val 6667"/>
            </a:avLst>
          </a:prstGeom>
          <a:solidFill>
            <a:srgbClr val="3A3B3C"/>
          </a:solidFill>
          <a:ln/>
        </p:spPr>
      </p:sp>
      <p:sp>
        <p:nvSpPr>
          <p:cNvPr id="5" name="Text 2"/>
          <p:cNvSpPr/>
          <p:nvPr/>
        </p:nvSpPr>
        <p:spPr>
          <a:xfrm>
            <a:off x="7017306" y="2093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Code Snippets</a:t>
            </a:r>
            <a:endParaRPr lang="en-US" sz="2200" dirty="0"/>
          </a:p>
        </p:txBody>
      </p:sp>
      <p:sp>
        <p:nvSpPr>
          <p:cNvPr id="6" name="Text 3"/>
          <p:cNvSpPr/>
          <p:nvPr/>
        </p:nvSpPr>
        <p:spPr>
          <a:xfrm>
            <a:off x="7017306" y="2583775"/>
            <a:ext cx="2927747"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Synthetically generated Python code snippets dealing with logical and syntax errors.</a:t>
            </a:r>
            <a:endParaRPr lang="en-US" sz="1750" dirty="0"/>
          </a:p>
        </p:txBody>
      </p:sp>
      <p:sp>
        <p:nvSpPr>
          <p:cNvPr id="7" name="Shape 4"/>
          <p:cNvSpPr/>
          <p:nvPr/>
        </p:nvSpPr>
        <p:spPr>
          <a:xfrm>
            <a:off x="10171867" y="2093357"/>
            <a:ext cx="510302" cy="510302"/>
          </a:xfrm>
          <a:prstGeom prst="roundRect">
            <a:avLst>
              <a:gd name="adj" fmla="val 6667"/>
            </a:avLst>
          </a:prstGeom>
          <a:solidFill>
            <a:srgbClr val="3A3B3C"/>
          </a:solidFill>
          <a:ln/>
        </p:spPr>
      </p:sp>
      <p:sp>
        <p:nvSpPr>
          <p:cNvPr id="8" name="Text 5"/>
          <p:cNvSpPr/>
          <p:nvPr/>
        </p:nvSpPr>
        <p:spPr>
          <a:xfrm>
            <a:off x="10908983" y="209335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Binary Labels</a:t>
            </a:r>
            <a:endParaRPr lang="en-US" sz="2200" dirty="0"/>
          </a:p>
        </p:txBody>
      </p:sp>
      <p:sp>
        <p:nvSpPr>
          <p:cNvPr id="9" name="Text 6"/>
          <p:cNvSpPr/>
          <p:nvPr/>
        </p:nvSpPr>
        <p:spPr>
          <a:xfrm>
            <a:off x="10908983" y="2583775"/>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Each code snippet is labeled as either buggy (1) or bug-free (0).</a:t>
            </a:r>
            <a:endParaRPr lang="en-US" sz="1750" dirty="0"/>
          </a:p>
        </p:txBody>
      </p:sp>
      <p:sp>
        <p:nvSpPr>
          <p:cNvPr id="10" name="Shape 7"/>
          <p:cNvSpPr/>
          <p:nvPr/>
        </p:nvSpPr>
        <p:spPr>
          <a:xfrm>
            <a:off x="6280190" y="4517350"/>
            <a:ext cx="510302" cy="510302"/>
          </a:xfrm>
          <a:prstGeom prst="roundRect">
            <a:avLst>
              <a:gd name="adj" fmla="val 6667"/>
            </a:avLst>
          </a:prstGeom>
          <a:solidFill>
            <a:srgbClr val="3A3B3C"/>
          </a:solidFill>
          <a:ln/>
        </p:spPr>
      </p:sp>
      <p:sp>
        <p:nvSpPr>
          <p:cNvPr id="11" name="Text 8"/>
          <p:cNvSpPr/>
          <p:nvPr/>
        </p:nvSpPr>
        <p:spPr>
          <a:xfrm>
            <a:off x="7017306" y="451735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Corrected Versions</a:t>
            </a:r>
            <a:endParaRPr lang="en-US" sz="2200" dirty="0"/>
          </a:p>
        </p:txBody>
      </p:sp>
      <p:sp>
        <p:nvSpPr>
          <p:cNvPr id="12" name="Text 9"/>
          <p:cNvSpPr/>
          <p:nvPr/>
        </p:nvSpPr>
        <p:spPr>
          <a:xfrm>
            <a:off x="7017306" y="5007769"/>
            <a:ext cx="6819305"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If applicable, the dataset includes the corrected version of the buggy code.</a:t>
            </a:r>
            <a:endParaRPr lang="en-US" sz="1750" dirty="0"/>
          </a:p>
        </p:txBody>
      </p:sp>
      <p:sp>
        <p:nvSpPr>
          <p:cNvPr id="13" name="Text 10"/>
          <p:cNvSpPr/>
          <p:nvPr/>
        </p:nvSpPr>
        <p:spPr>
          <a:xfrm>
            <a:off x="6280190" y="5988725"/>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dataset used for training and evaluation consists of synthetically generated Python code snippets. It contains over 100 examples balanced between buggy and bug-free instances. Each example in the dataset consists of the attributes code, label, and fix.</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665798"/>
            <a:ext cx="5788819" cy="708779"/>
          </a:xfrm>
          <a:prstGeom prst="rect">
            <a:avLst/>
          </a:prstGeom>
          <a:noFill/>
          <a:ln/>
        </p:spPr>
        <p:txBody>
          <a:bodyPr wrap="none" lIns="0" tIns="0" rIns="0" bIns="0" rtlCol="0" anchor="t"/>
          <a:lstStyle/>
          <a:p>
            <a:pPr marL="0" indent="0" algn="l">
              <a:lnSpc>
                <a:spcPts val="5550"/>
              </a:lnSpc>
              <a:buNone/>
            </a:pPr>
            <a:r>
              <a:rPr lang="en-US" sz="4450" dirty="0">
                <a:solidFill>
                  <a:srgbClr val="F2E782"/>
                </a:solidFill>
                <a:latin typeface="Prata" pitchFamily="34" charset="0"/>
                <a:ea typeface="Prata" pitchFamily="34" charset="-122"/>
                <a:cs typeface="Prata" pitchFamily="34" charset="-120"/>
              </a:rPr>
              <a:t>Bug Detection Model</a:t>
            </a:r>
            <a:endParaRPr lang="en-US" sz="4450" dirty="0"/>
          </a:p>
        </p:txBody>
      </p:sp>
      <p:pic>
        <p:nvPicPr>
          <p:cNvPr id="3" name="Image 0" descr="preencoded.png"/>
          <p:cNvPicPr>
            <a:picLocks noChangeAspect="1"/>
          </p:cNvPicPr>
          <p:nvPr/>
        </p:nvPicPr>
        <p:blipFill>
          <a:blip r:embed="rId3"/>
          <a:stretch>
            <a:fillRect/>
          </a:stretch>
        </p:blipFill>
        <p:spPr>
          <a:xfrm>
            <a:off x="793790" y="1828205"/>
            <a:ext cx="1134070" cy="1669852"/>
          </a:xfrm>
          <a:prstGeom prst="rect">
            <a:avLst/>
          </a:prstGeom>
        </p:spPr>
      </p:pic>
      <p:sp>
        <p:nvSpPr>
          <p:cNvPr id="4" name="Text 1"/>
          <p:cNvSpPr/>
          <p:nvPr/>
        </p:nvSpPr>
        <p:spPr>
          <a:xfrm>
            <a:off x="2268022" y="2055019"/>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Base Model</a:t>
            </a:r>
            <a:endParaRPr lang="en-US" sz="2200" dirty="0"/>
          </a:p>
        </p:txBody>
      </p:sp>
      <p:sp>
        <p:nvSpPr>
          <p:cNvPr id="5" name="Text 2"/>
          <p:cNvSpPr/>
          <p:nvPr/>
        </p:nvSpPr>
        <p:spPr>
          <a:xfrm>
            <a:off x="2268022" y="2545437"/>
            <a:ext cx="115685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BERT (Bidirectional Encoder Representations from Transformers). BERT is a transformer-based model that learns contextual relationships between words in a text. It is pretrained on a large corpus of text data.</a:t>
            </a:r>
            <a:endParaRPr lang="en-US" sz="1750" dirty="0"/>
          </a:p>
        </p:txBody>
      </p:sp>
      <p:pic>
        <p:nvPicPr>
          <p:cNvPr id="6" name="Image 1" descr="preencoded.png"/>
          <p:cNvPicPr>
            <a:picLocks noChangeAspect="1"/>
          </p:cNvPicPr>
          <p:nvPr/>
        </p:nvPicPr>
        <p:blipFill>
          <a:blip r:embed="rId4"/>
          <a:stretch>
            <a:fillRect/>
          </a:stretch>
        </p:blipFill>
        <p:spPr>
          <a:xfrm>
            <a:off x="793790" y="3498056"/>
            <a:ext cx="1134070" cy="1360884"/>
          </a:xfrm>
          <a:prstGeom prst="rect">
            <a:avLst/>
          </a:prstGeom>
        </p:spPr>
      </p:pic>
      <p:sp>
        <p:nvSpPr>
          <p:cNvPr id="7" name="Text 3"/>
          <p:cNvSpPr/>
          <p:nvPr/>
        </p:nvSpPr>
        <p:spPr>
          <a:xfrm>
            <a:off x="2268022" y="372487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Input</a:t>
            </a:r>
            <a:endParaRPr lang="en-US" sz="2200" dirty="0"/>
          </a:p>
        </p:txBody>
      </p:sp>
      <p:sp>
        <p:nvSpPr>
          <p:cNvPr id="8" name="Text 4"/>
          <p:cNvSpPr/>
          <p:nvPr/>
        </p:nvSpPr>
        <p:spPr>
          <a:xfrm>
            <a:off x="2268022" y="4215289"/>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Tokenized Python code snippets.</a:t>
            </a:r>
            <a:endParaRPr lang="en-US" sz="1750" dirty="0"/>
          </a:p>
        </p:txBody>
      </p:sp>
      <p:pic>
        <p:nvPicPr>
          <p:cNvPr id="9" name="Image 2" descr="preencoded.png"/>
          <p:cNvPicPr>
            <a:picLocks noChangeAspect="1"/>
          </p:cNvPicPr>
          <p:nvPr/>
        </p:nvPicPr>
        <p:blipFill>
          <a:blip r:embed="rId5"/>
          <a:stretch>
            <a:fillRect/>
          </a:stretch>
        </p:blipFill>
        <p:spPr>
          <a:xfrm>
            <a:off x="793790" y="4858941"/>
            <a:ext cx="1134070" cy="1360884"/>
          </a:xfrm>
          <a:prstGeom prst="rect">
            <a:avLst/>
          </a:prstGeom>
        </p:spPr>
      </p:pic>
      <p:sp>
        <p:nvSpPr>
          <p:cNvPr id="10" name="Text 5"/>
          <p:cNvSpPr/>
          <p:nvPr/>
        </p:nvSpPr>
        <p:spPr>
          <a:xfrm>
            <a:off x="2268022" y="508575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Output</a:t>
            </a:r>
            <a:endParaRPr lang="en-US" sz="2200" dirty="0"/>
          </a:p>
        </p:txBody>
      </p:sp>
      <p:sp>
        <p:nvSpPr>
          <p:cNvPr id="11" name="Text 6"/>
          <p:cNvSpPr/>
          <p:nvPr/>
        </p:nvSpPr>
        <p:spPr>
          <a:xfrm>
            <a:off x="2268022" y="5576173"/>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 pooled representation passed through a classifier.</a:t>
            </a:r>
            <a:endParaRPr lang="en-US" sz="1750" dirty="0"/>
          </a:p>
        </p:txBody>
      </p:sp>
      <p:sp>
        <p:nvSpPr>
          <p:cNvPr id="12" name="Text 7"/>
          <p:cNvSpPr/>
          <p:nvPr/>
        </p:nvSpPr>
        <p:spPr>
          <a:xfrm>
            <a:off x="793790" y="6474976"/>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The Bug Detection Model is built using a BERT-based architecture. It uses a Transformer-based encoder with pretrained weights from bert-base-uncased. The input is tokenized Python code snippets, and the output is a pooled representation of the entire sequence, which is passed through a classifier to determine whether the code is buggy or bug-free.</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52713" y="629960"/>
            <a:ext cx="5679400" cy="672108"/>
          </a:xfrm>
          <a:prstGeom prst="rect">
            <a:avLst/>
          </a:prstGeom>
          <a:noFill/>
          <a:ln/>
        </p:spPr>
        <p:txBody>
          <a:bodyPr wrap="none" lIns="0" tIns="0" rIns="0" bIns="0" rtlCol="0" anchor="t"/>
          <a:lstStyle/>
          <a:p>
            <a:pPr marL="0" indent="0" algn="l">
              <a:lnSpc>
                <a:spcPts val="5250"/>
              </a:lnSpc>
              <a:buNone/>
            </a:pPr>
            <a:r>
              <a:rPr lang="en-US" sz="4200" dirty="0">
                <a:solidFill>
                  <a:srgbClr val="F2E782"/>
                </a:solidFill>
                <a:latin typeface="Prata" pitchFamily="34" charset="0"/>
                <a:ea typeface="Prata" pitchFamily="34" charset="-122"/>
                <a:cs typeface="Prata" pitchFamily="34" charset="-120"/>
              </a:rPr>
              <a:t>Fix Generation Model</a:t>
            </a:r>
            <a:endParaRPr lang="en-US" sz="4200" dirty="0"/>
          </a:p>
        </p:txBody>
      </p:sp>
      <p:sp>
        <p:nvSpPr>
          <p:cNvPr id="3" name="Text 1"/>
          <p:cNvSpPr/>
          <p:nvPr/>
        </p:nvSpPr>
        <p:spPr>
          <a:xfrm>
            <a:off x="2007394" y="2395418"/>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CFCBBF"/>
                </a:solidFill>
                <a:latin typeface="Prata" pitchFamily="34" charset="0"/>
                <a:ea typeface="Prata" pitchFamily="34" charset="-122"/>
                <a:cs typeface="Prata" pitchFamily="34" charset="-120"/>
              </a:rPr>
              <a:t>Model</a:t>
            </a:r>
            <a:endParaRPr lang="en-US" sz="2100" dirty="0"/>
          </a:p>
        </p:txBody>
      </p:sp>
      <p:sp>
        <p:nvSpPr>
          <p:cNvPr id="4" name="Text 2"/>
          <p:cNvSpPr/>
          <p:nvPr/>
        </p:nvSpPr>
        <p:spPr>
          <a:xfrm>
            <a:off x="752713" y="2860358"/>
            <a:ext cx="3943112" cy="343972"/>
          </a:xfrm>
          <a:prstGeom prst="rect">
            <a:avLst/>
          </a:prstGeom>
          <a:noFill/>
          <a:ln/>
        </p:spPr>
        <p:txBody>
          <a:bodyPr wrap="none" lIns="0" tIns="0" rIns="0" bIns="0" rtlCol="0" anchor="t"/>
          <a:lstStyle/>
          <a:p>
            <a:pPr marL="0" indent="0" algn="r">
              <a:lnSpc>
                <a:spcPts val="2700"/>
              </a:lnSpc>
              <a:buNone/>
            </a:pPr>
            <a:r>
              <a:rPr lang="en-US" sz="1650" dirty="0">
                <a:solidFill>
                  <a:srgbClr val="CFCBBF"/>
                </a:solidFill>
                <a:latin typeface="Raleway" pitchFamily="34" charset="0"/>
                <a:ea typeface="Raleway" pitchFamily="34" charset="-122"/>
                <a:cs typeface="Raleway" pitchFamily="34" charset="-120"/>
              </a:rPr>
              <a:t>Mistral-7B-Instruct.</a:t>
            </a:r>
            <a:endParaRPr lang="en-US" sz="1650" dirty="0"/>
          </a:p>
        </p:txBody>
      </p:sp>
      <p:pic>
        <p:nvPicPr>
          <p:cNvPr id="5" name="Image 0" descr="preencoded.png"/>
          <p:cNvPicPr>
            <a:picLocks noChangeAspect="1"/>
          </p:cNvPicPr>
          <p:nvPr/>
        </p:nvPicPr>
        <p:blipFill>
          <a:blip r:embed="rId3"/>
          <a:stretch>
            <a:fillRect/>
          </a:stretch>
        </p:blipFill>
        <p:spPr>
          <a:xfrm>
            <a:off x="5018365" y="1732121"/>
            <a:ext cx="4593669" cy="4593669"/>
          </a:xfrm>
          <a:prstGeom prst="rect">
            <a:avLst/>
          </a:prstGeom>
        </p:spPr>
      </p:pic>
      <p:sp>
        <p:nvSpPr>
          <p:cNvPr id="6" name="Text 3"/>
          <p:cNvSpPr/>
          <p:nvPr/>
        </p:nvSpPr>
        <p:spPr>
          <a:xfrm>
            <a:off x="6017419" y="2690932"/>
            <a:ext cx="321707" cy="402193"/>
          </a:xfrm>
          <a:prstGeom prst="rect">
            <a:avLst/>
          </a:prstGeom>
          <a:noFill/>
          <a:ln/>
        </p:spPr>
        <p:txBody>
          <a:bodyPr wrap="none" lIns="0" tIns="0" rIns="0" bIns="0" rtlCol="0" anchor="t"/>
          <a:lstStyle/>
          <a:p>
            <a:pPr marL="0" indent="0" algn="l">
              <a:lnSpc>
                <a:spcPts val="4050"/>
              </a:lnSpc>
              <a:buNone/>
            </a:pPr>
            <a:r>
              <a:rPr lang="en-US" sz="2500" dirty="0">
                <a:solidFill>
                  <a:srgbClr val="CFCBBF"/>
                </a:solidFill>
                <a:latin typeface="Prata" pitchFamily="34" charset="0"/>
                <a:ea typeface="Prata" pitchFamily="34" charset="-122"/>
                <a:cs typeface="Prata" pitchFamily="34" charset="-120"/>
              </a:rPr>
              <a:t>1</a:t>
            </a:r>
            <a:endParaRPr lang="en-US" sz="2500" dirty="0"/>
          </a:p>
        </p:txBody>
      </p:sp>
      <p:sp>
        <p:nvSpPr>
          <p:cNvPr id="7" name="Text 4"/>
          <p:cNvSpPr/>
          <p:nvPr/>
        </p:nvSpPr>
        <p:spPr>
          <a:xfrm>
            <a:off x="9934575" y="2395418"/>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Type</a:t>
            </a:r>
            <a:endParaRPr lang="en-US" sz="2100" dirty="0"/>
          </a:p>
        </p:txBody>
      </p:sp>
      <p:sp>
        <p:nvSpPr>
          <p:cNvPr id="8" name="Text 5"/>
          <p:cNvSpPr/>
          <p:nvPr/>
        </p:nvSpPr>
        <p:spPr>
          <a:xfrm>
            <a:off x="9934575" y="2860358"/>
            <a:ext cx="3943112" cy="343972"/>
          </a:xfrm>
          <a:prstGeom prst="rect">
            <a:avLst/>
          </a:prstGeom>
          <a:noFill/>
          <a:ln/>
        </p:spPr>
        <p:txBody>
          <a:bodyPr wrap="non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Large Language Model (LLM).</a:t>
            </a:r>
            <a:endParaRPr lang="en-US" sz="1650" dirty="0"/>
          </a:p>
        </p:txBody>
      </p:sp>
      <p:pic>
        <p:nvPicPr>
          <p:cNvPr id="9" name="Image 1" descr="preencoded.png"/>
          <p:cNvPicPr>
            <a:picLocks noChangeAspect="1"/>
          </p:cNvPicPr>
          <p:nvPr/>
        </p:nvPicPr>
        <p:blipFill>
          <a:blip r:embed="rId4"/>
          <a:stretch>
            <a:fillRect/>
          </a:stretch>
        </p:blipFill>
        <p:spPr>
          <a:xfrm>
            <a:off x="5018365" y="1732121"/>
            <a:ext cx="4593669" cy="4593669"/>
          </a:xfrm>
          <a:prstGeom prst="rect">
            <a:avLst/>
          </a:prstGeom>
        </p:spPr>
      </p:pic>
      <p:sp>
        <p:nvSpPr>
          <p:cNvPr id="10" name="Text 6"/>
          <p:cNvSpPr/>
          <p:nvPr/>
        </p:nvSpPr>
        <p:spPr>
          <a:xfrm>
            <a:off x="8291155" y="2690932"/>
            <a:ext cx="321707" cy="402193"/>
          </a:xfrm>
          <a:prstGeom prst="rect">
            <a:avLst/>
          </a:prstGeom>
          <a:noFill/>
          <a:ln/>
        </p:spPr>
        <p:txBody>
          <a:bodyPr wrap="none" lIns="0" tIns="0" rIns="0" bIns="0" rtlCol="0" anchor="t"/>
          <a:lstStyle/>
          <a:p>
            <a:pPr marL="0" indent="0" algn="l">
              <a:lnSpc>
                <a:spcPts val="4050"/>
              </a:lnSpc>
              <a:buNone/>
            </a:pPr>
            <a:r>
              <a:rPr lang="en-US" sz="2500" dirty="0">
                <a:solidFill>
                  <a:srgbClr val="CFCBBF"/>
                </a:solidFill>
                <a:latin typeface="Prata" pitchFamily="34" charset="0"/>
                <a:ea typeface="Prata" pitchFamily="34" charset="-122"/>
                <a:cs typeface="Prata" pitchFamily="34" charset="-120"/>
              </a:rPr>
              <a:t>2</a:t>
            </a:r>
            <a:endParaRPr lang="en-US" sz="2500" dirty="0"/>
          </a:p>
        </p:txBody>
      </p:sp>
      <p:sp>
        <p:nvSpPr>
          <p:cNvPr id="11" name="Text 7"/>
          <p:cNvSpPr/>
          <p:nvPr/>
        </p:nvSpPr>
        <p:spPr>
          <a:xfrm>
            <a:off x="9934575" y="4853464"/>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CFCBBF"/>
                </a:solidFill>
                <a:latin typeface="Prata" pitchFamily="34" charset="0"/>
                <a:ea typeface="Prata" pitchFamily="34" charset="-122"/>
                <a:cs typeface="Prata" pitchFamily="34" charset="-120"/>
              </a:rPr>
              <a:t>Input</a:t>
            </a:r>
            <a:endParaRPr lang="en-US" sz="2100" dirty="0"/>
          </a:p>
        </p:txBody>
      </p:sp>
      <p:sp>
        <p:nvSpPr>
          <p:cNvPr id="12" name="Text 8"/>
          <p:cNvSpPr/>
          <p:nvPr/>
        </p:nvSpPr>
        <p:spPr>
          <a:xfrm>
            <a:off x="9934575" y="5318403"/>
            <a:ext cx="3943112" cy="343972"/>
          </a:xfrm>
          <a:prstGeom prst="rect">
            <a:avLst/>
          </a:prstGeom>
          <a:noFill/>
          <a:ln/>
        </p:spPr>
        <p:txBody>
          <a:bodyPr wrap="non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A buggy Python code snippet.</a:t>
            </a:r>
            <a:endParaRPr lang="en-US" sz="1650" dirty="0"/>
          </a:p>
        </p:txBody>
      </p:sp>
      <p:pic>
        <p:nvPicPr>
          <p:cNvPr id="13" name="Image 2" descr="preencoded.png"/>
          <p:cNvPicPr>
            <a:picLocks noChangeAspect="1"/>
          </p:cNvPicPr>
          <p:nvPr/>
        </p:nvPicPr>
        <p:blipFill>
          <a:blip r:embed="rId5"/>
          <a:stretch>
            <a:fillRect/>
          </a:stretch>
        </p:blipFill>
        <p:spPr>
          <a:xfrm>
            <a:off x="5018365" y="1732121"/>
            <a:ext cx="4593669" cy="4593669"/>
          </a:xfrm>
          <a:prstGeom prst="rect">
            <a:avLst/>
          </a:prstGeom>
        </p:spPr>
      </p:pic>
      <p:sp>
        <p:nvSpPr>
          <p:cNvPr id="14" name="Text 9"/>
          <p:cNvSpPr/>
          <p:nvPr/>
        </p:nvSpPr>
        <p:spPr>
          <a:xfrm>
            <a:off x="8291155" y="4964668"/>
            <a:ext cx="321707" cy="402193"/>
          </a:xfrm>
          <a:prstGeom prst="rect">
            <a:avLst/>
          </a:prstGeom>
          <a:noFill/>
          <a:ln/>
        </p:spPr>
        <p:txBody>
          <a:bodyPr wrap="none" lIns="0" tIns="0" rIns="0" bIns="0" rtlCol="0" anchor="t"/>
          <a:lstStyle/>
          <a:p>
            <a:pPr marL="0" indent="0" algn="l">
              <a:lnSpc>
                <a:spcPts val="4050"/>
              </a:lnSpc>
              <a:buNone/>
            </a:pPr>
            <a:r>
              <a:rPr lang="en-US" sz="2500" dirty="0">
                <a:solidFill>
                  <a:srgbClr val="CFCBBF"/>
                </a:solidFill>
                <a:latin typeface="Prata" pitchFamily="34" charset="0"/>
                <a:ea typeface="Prata" pitchFamily="34" charset="-122"/>
                <a:cs typeface="Prata" pitchFamily="34" charset="-120"/>
              </a:rPr>
              <a:t>3</a:t>
            </a:r>
            <a:endParaRPr lang="en-US" sz="2500" dirty="0"/>
          </a:p>
        </p:txBody>
      </p:sp>
      <p:sp>
        <p:nvSpPr>
          <p:cNvPr id="15" name="Text 10"/>
          <p:cNvSpPr/>
          <p:nvPr/>
        </p:nvSpPr>
        <p:spPr>
          <a:xfrm>
            <a:off x="2007394" y="4853464"/>
            <a:ext cx="2688431" cy="335994"/>
          </a:xfrm>
          <a:prstGeom prst="rect">
            <a:avLst/>
          </a:prstGeom>
          <a:noFill/>
          <a:ln/>
        </p:spPr>
        <p:txBody>
          <a:bodyPr wrap="none" lIns="0" tIns="0" rIns="0" bIns="0" rtlCol="0" anchor="t"/>
          <a:lstStyle/>
          <a:p>
            <a:pPr marL="0" indent="0" algn="r">
              <a:lnSpc>
                <a:spcPts val="2600"/>
              </a:lnSpc>
              <a:buNone/>
            </a:pPr>
            <a:r>
              <a:rPr lang="en-US" sz="2100" dirty="0">
                <a:solidFill>
                  <a:srgbClr val="CFCBBF"/>
                </a:solidFill>
                <a:latin typeface="Prata" pitchFamily="34" charset="0"/>
                <a:ea typeface="Prata" pitchFamily="34" charset="-122"/>
                <a:cs typeface="Prata" pitchFamily="34" charset="-120"/>
              </a:rPr>
              <a:t>Output</a:t>
            </a:r>
            <a:endParaRPr lang="en-US" sz="2100" dirty="0"/>
          </a:p>
        </p:txBody>
      </p:sp>
      <p:sp>
        <p:nvSpPr>
          <p:cNvPr id="16" name="Text 11"/>
          <p:cNvSpPr/>
          <p:nvPr/>
        </p:nvSpPr>
        <p:spPr>
          <a:xfrm>
            <a:off x="752713" y="5318403"/>
            <a:ext cx="3943112" cy="343972"/>
          </a:xfrm>
          <a:prstGeom prst="rect">
            <a:avLst/>
          </a:prstGeom>
          <a:noFill/>
          <a:ln/>
        </p:spPr>
        <p:txBody>
          <a:bodyPr wrap="none" lIns="0" tIns="0" rIns="0" bIns="0" rtlCol="0" anchor="t"/>
          <a:lstStyle/>
          <a:p>
            <a:pPr marL="0" indent="0" algn="r">
              <a:lnSpc>
                <a:spcPts val="2700"/>
              </a:lnSpc>
              <a:buNone/>
            </a:pPr>
            <a:r>
              <a:rPr lang="en-US" sz="1650" dirty="0">
                <a:solidFill>
                  <a:srgbClr val="CFCBBF"/>
                </a:solidFill>
                <a:latin typeface="Raleway" pitchFamily="34" charset="0"/>
                <a:ea typeface="Raleway" pitchFamily="34" charset="-122"/>
                <a:cs typeface="Raleway" pitchFamily="34" charset="-120"/>
              </a:rPr>
              <a:t>A corrected version of the buggy code.</a:t>
            </a:r>
            <a:endParaRPr lang="en-US" sz="1650" dirty="0"/>
          </a:p>
        </p:txBody>
      </p:sp>
      <p:pic>
        <p:nvPicPr>
          <p:cNvPr id="17" name="Image 3" descr="preencoded.png"/>
          <p:cNvPicPr>
            <a:picLocks noChangeAspect="1"/>
          </p:cNvPicPr>
          <p:nvPr/>
        </p:nvPicPr>
        <p:blipFill>
          <a:blip r:embed="rId6"/>
          <a:stretch>
            <a:fillRect/>
          </a:stretch>
        </p:blipFill>
        <p:spPr>
          <a:xfrm>
            <a:off x="5018365" y="1732121"/>
            <a:ext cx="4593669" cy="4593669"/>
          </a:xfrm>
          <a:prstGeom prst="rect">
            <a:avLst/>
          </a:prstGeom>
        </p:spPr>
      </p:pic>
      <p:sp>
        <p:nvSpPr>
          <p:cNvPr id="18" name="Text 12"/>
          <p:cNvSpPr/>
          <p:nvPr/>
        </p:nvSpPr>
        <p:spPr>
          <a:xfrm>
            <a:off x="6017419" y="4964668"/>
            <a:ext cx="321707" cy="402193"/>
          </a:xfrm>
          <a:prstGeom prst="rect">
            <a:avLst/>
          </a:prstGeom>
          <a:noFill/>
          <a:ln/>
        </p:spPr>
        <p:txBody>
          <a:bodyPr wrap="none" lIns="0" tIns="0" rIns="0" bIns="0" rtlCol="0" anchor="t"/>
          <a:lstStyle/>
          <a:p>
            <a:pPr marL="0" indent="0" algn="l">
              <a:lnSpc>
                <a:spcPts val="4050"/>
              </a:lnSpc>
              <a:buNone/>
            </a:pPr>
            <a:r>
              <a:rPr lang="en-US" sz="2500" dirty="0">
                <a:solidFill>
                  <a:srgbClr val="CFCBBF"/>
                </a:solidFill>
                <a:latin typeface="Prata" pitchFamily="34" charset="0"/>
                <a:ea typeface="Prata" pitchFamily="34" charset="-122"/>
                <a:cs typeface="Prata" pitchFamily="34" charset="-120"/>
              </a:rPr>
              <a:t>4</a:t>
            </a:r>
            <a:endParaRPr lang="en-US" sz="2500" dirty="0"/>
          </a:p>
        </p:txBody>
      </p:sp>
      <p:sp>
        <p:nvSpPr>
          <p:cNvPr id="19" name="Text 13"/>
          <p:cNvSpPr/>
          <p:nvPr/>
        </p:nvSpPr>
        <p:spPr>
          <a:xfrm>
            <a:off x="752713" y="6567726"/>
            <a:ext cx="13124974" cy="1031915"/>
          </a:xfrm>
          <a:prstGeom prst="rect">
            <a:avLst/>
          </a:prstGeom>
          <a:noFill/>
          <a:ln/>
        </p:spPr>
        <p:txBody>
          <a:bodyPr wrap="square" lIns="0" tIns="0" rIns="0" bIns="0" rtlCol="0" anchor="t"/>
          <a:lstStyle/>
          <a:p>
            <a:pPr marL="0" indent="0" algn="l">
              <a:lnSpc>
                <a:spcPts val="2700"/>
              </a:lnSpc>
              <a:buNone/>
            </a:pPr>
            <a:r>
              <a:rPr lang="en-US" sz="1650" dirty="0">
                <a:solidFill>
                  <a:srgbClr val="CFCBBF"/>
                </a:solidFill>
                <a:latin typeface="Raleway" pitchFamily="34" charset="0"/>
                <a:ea typeface="Raleway" pitchFamily="34" charset="-122"/>
                <a:cs typeface="Raleway" pitchFamily="34" charset="-120"/>
              </a:rPr>
              <a:t>The Fix Generation Model is based on Mistral-7B-Instruct, a large language model designed for text generation tasks. Mistral-7B is a 7.3 billion parameter model known for its strong performance and efficiency. To guide the model in generating fixes, a structured prompt is used. This ensures that the model focuses on providing corrected code snippets without unnecessary explanations.</a:t>
            </a:r>
            <a:endParaRPr lang="en-US" sz="16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32673" y="339923"/>
            <a:ext cx="3090505" cy="386358"/>
          </a:xfrm>
          <a:prstGeom prst="rect">
            <a:avLst/>
          </a:prstGeom>
          <a:noFill/>
          <a:ln/>
        </p:spPr>
        <p:txBody>
          <a:bodyPr wrap="none" lIns="0" tIns="0" rIns="0" bIns="0" rtlCol="0" anchor="t"/>
          <a:lstStyle/>
          <a:p>
            <a:pPr marL="0" indent="0" algn="l">
              <a:lnSpc>
                <a:spcPts val="3000"/>
              </a:lnSpc>
              <a:buNone/>
            </a:pPr>
            <a:r>
              <a:rPr lang="en-US" sz="2400" dirty="0">
                <a:solidFill>
                  <a:srgbClr val="F2E782"/>
                </a:solidFill>
                <a:latin typeface="Prata" pitchFamily="34" charset="0"/>
                <a:ea typeface="Prata" pitchFamily="34" charset="-122"/>
                <a:cs typeface="Prata" pitchFamily="34" charset="-120"/>
              </a:rPr>
              <a:t>System Workflow</a:t>
            </a:r>
            <a:endParaRPr lang="en-US" sz="2400" dirty="0"/>
          </a:p>
        </p:txBody>
      </p:sp>
      <p:sp>
        <p:nvSpPr>
          <p:cNvPr id="3" name="Shape 1"/>
          <p:cNvSpPr/>
          <p:nvPr/>
        </p:nvSpPr>
        <p:spPr>
          <a:xfrm>
            <a:off x="432673" y="973455"/>
            <a:ext cx="2294096" cy="711994"/>
          </a:xfrm>
          <a:prstGeom prst="roundRect">
            <a:avLst>
              <a:gd name="adj" fmla="val 2604"/>
            </a:avLst>
          </a:prstGeom>
          <a:solidFill>
            <a:srgbClr val="3A3B3C"/>
          </a:solidFill>
          <a:ln/>
        </p:spPr>
      </p:sp>
      <p:sp>
        <p:nvSpPr>
          <p:cNvPr id="4" name="Text 2"/>
          <p:cNvSpPr/>
          <p:nvPr/>
        </p:nvSpPr>
        <p:spPr>
          <a:xfrm>
            <a:off x="1492806" y="1220748"/>
            <a:ext cx="173831" cy="217289"/>
          </a:xfrm>
          <a:prstGeom prst="rect">
            <a:avLst/>
          </a:prstGeom>
          <a:noFill/>
          <a:ln/>
        </p:spPr>
        <p:txBody>
          <a:bodyPr wrap="none" lIns="0" tIns="0" rIns="0" bIns="0" rtlCol="0" anchor="t"/>
          <a:lstStyle/>
          <a:p>
            <a:pPr marL="0" indent="0" algn="ctr">
              <a:lnSpc>
                <a:spcPts val="2150"/>
              </a:lnSpc>
              <a:buNone/>
            </a:pPr>
            <a:r>
              <a:rPr lang="en-US" sz="1350" dirty="0">
                <a:solidFill>
                  <a:srgbClr val="CFCBBF"/>
                </a:solidFill>
                <a:latin typeface="Prata" pitchFamily="34" charset="0"/>
                <a:ea typeface="Prata" pitchFamily="34" charset="-122"/>
                <a:cs typeface="Prata" pitchFamily="34" charset="-120"/>
              </a:rPr>
              <a:t>1</a:t>
            </a:r>
            <a:endParaRPr lang="en-US" sz="1350" dirty="0"/>
          </a:p>
        </p:txBody>
      </p:sp>
      <p:sp>
        <p:nvSpPr>
          <p:cNvPr id="5" name="Text 3"/>
          <p:cNvSpPr/>
          <p:nvPr/>
        </p:nvSpPr>
        <p:spPr>
          <a:xfrm>
            <a:off x="2850356" y="1097042"/>
            <a:ext cx="1204079" cy="193119"/>
          </a:xfrm>
          <a:prstGeom prst="rect">
            <a:avLst/>
          </a:prstGeom>
          <a:noFill/>
          <a:ln/>
        </p:spPr>
        <p:txBody>
          <a:bodyPr wrap="none" lIns="0" tIns="0" rIns="0" bIns="0" rtlCol="0" anchor="t"/>
          <a:lstStyle/>
          <a:p>
            <a:pPr marL="0" indent="0" algn="l">
              <a:lnSpc>
                <a:spcPts val="1500"/>
              </a:lnSpc>
              <a:buNone/>
            </a:pPr>
            <a:r>
              <a:rPr lang="en-US" sz="1200" dirty="0">
                <a:solidFill>
                  <a:srgbClr val="CFCBBF"/>
                </a:solidFill>
                <a:latin typeface="Prata" pitchFamily="34" charset="0"/>
                <a:ea typeface="Prata" pitchFamily="34" charset="-122"/>
                <a:cs typeface="Prata" pitchFamily="34" charset="-120"/>
              </a:rPr>
              <a:t>Input</a:t>
            </a:r>
            <a:endParaRPr lang="en-US" sz="1200" dirty="0"/>
          </a:p>
        </p:txBody>
      </p:sp>
      <p:sp>
        <p:nvSpPr>
          <p:cNvPr id="6" name="Text 4"/>
          <p:cNvSpPr/>
          <p:nvPr/>
        </p:nvSpPr>
        <p:spPr>
          <a:xfrm>
            <a:off x="2850356" y="1364218"/>
            <a:ext cx="1204079" cy="197644"/>
          </a:xfrm>
          <a:prstGeom prst="rect">
            <a:avLst/>
          </a:prstGeom>
          <a:noFill/>
          <a:ln/>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Python code snippet.</a:t>
            </a:r>
            <a:endParaRPr lang="en-US" sz="950" dirty="0"/>
          </a:p>
        </p:txBody>
      </p:sp>
      <p:sp>
        <p:nvSpPr>
          <p:cNvPr id="7" name="Shape 5"/>
          <p:cNvSpPr/>
          <p:nvPr/>
        </p:nvSpPr>
        <p:spPr>
          <a:xfrm>
            <a:off x="2788563" y="1681639"/>
            <a:ext cx="11347371" cy="7620"/>
          </a:xfrm>
          <a:prstGeom prst="roundRect">
            <a:avLst>
              <a:gd name="adj" fmla="val 243352"/>
            </a:avLst>
          </a:prstGeom>
          <a:solidFill>
            <a:srgbClr val="535455"/>
          </a:solidFill>
          <a:ln/>
        </p:spPr>
      </p:sp>
      <p:sp>
        <p:nvSpPr>
          <p:cNvPr id="8" name="Shape 6"/>
          <p:cNvSpPr/>
          <p:nvPr/>
        </p:nvSpPr>
        <p:spPr>
          <a:xfrm>
            <a:off x="432673" y="1747242"/>
            <a:ext cx="4588312" cy="711994"/>
          </a:xfrm>
          <a:prstGeom prst="roundRect">
            <a:avLst>
              <a:gd name="adj" fmla="val 2604"/>
            </a:avLst>
          </a:prstGeom>
          <a:solidFill>
            <a:srgbClr val="3A3B3C"/>
          </a:solidFill>
          <a:ln/>
        </p:spPr>
      </p:sp>
      <p:sp>
        <p:nvSpPr>
          <p:cNvPr id="9" name="Text 7"/>
          <p:cNvSpPr/>
          <p:nvPr/>
        </p:nvSpPr>
        <p:spPr>
          <a:xfrm>
            <a:off x="2639854" y="1994535"/>
            <a:ext cx="173831" cy="217289"/>
          </a:xfrm>
          <a:prstGeom prst="rect">
            <a:avLst/>
          </a:prstGeom>
          <a:noFill/>
          <a:ln/>
        </p:spPr>
        <p:txBody>
          <a:bodyPr wrap="none" lIns="0" tIns="0" rIns="0" bIns="0" rtlCol="0" anchor="t"/>
          <a:lstStyle/>
          <a:p>
            <a:pPr marL="0" indent="0" algn="ctr">
              <a:lnSpc>
                <a:spcPts val="2150"/>
              </a:lnSpc>
              <a:buNone/>
            </a:pPr>
            <a:r>
              <a:rPr lang="en-US" sz="1350" dirty="0">
                <a:solidFill>
                  <a:srgbClr val="CFCBBF"/>
                </a:solidFill>
                <a:latin typeface="Prata" pitchFamily="34" charset="0"/>
                <a:ea typeface="Prata" pitchFamily="34" charset="-122"/>
                <a:cs typeface="Prata" pitchFamily="34" charset="-120"/>
              </a:rPr>
              <a:t>2</a:t>
            </a:r>
            <a:endParaRPr lang="en-US" sz="1350" dirty="0"/>
          </a:p>
        </p:txBody>
      </p:sp>
      <p:sp>
        <p:nvSpPr>
          <p:cNvPr id="10" name="Text 8"/>
          <p:cNvSpPr/>
          <p:nvPr/>
        </p:nvSpPr>
        <p:spPr>
          <a:xfrm>
            <a:off x="5144572" y="1870829"/>
            <a:ext cx="1545193" cy="193119"/>
          </a:xfrm>
          <a:prstGeom prst="rect">
            <a:avLst/>
          </a:prstGeom>
          <a:noFill/>
          <a:ln/>
        </p:spPr>
        <p:txBody>
          <a:bodyPr wrap="none" lIns="0" tIns="0" rIns="0" bIns="0" rtlCol="0" anchor="t"/>
          <a:lstStyle/>
          <a:p>
            <a:pPr marL="0" indent="0" algn="l">
              <a:lnSpc>
                <a:spcPts val="1500"/>
              </a:lnSpc>
              <a:buNone/>
            </a:pPr>
            <a:r>
              <a:rPr lang="en-US" sz="1200" dirty="0">
                <a:solidFill>
                  <a:srgbClr val="CFCBBF"/>
                </a:solidFill>
                <a:latin typeface="Prata" pitchFamily="34" charset="0"/>
                <a:ea typeface="Prata" pitchFamily="34" charset="-122"/>
                <a:cs typeface="Prata" pitchFamily="34" charset="-120"/>
              </a:rPr>
              <a:t>Bug Detection</a:t>
            </a:r>
            <a:endParaRPr lang="en-US" sz="1200" dirty="0"/>
          </a:p>
        </p:txBody>
      </p:sp>
      <p:sp>
        <p:nvSpPr>
          <p:cNvPr id="11" name="Text 9"/>
          <p:cNvSpPr/>
          <p:nvPr/>
        </p:nvSpPr>
        <p:spPr>
          <a:xfrm>
            <a:off x="5144572" y="2138005"/>
            <a:ext cx="1848803" cy="197644"/>
          </a:xfrm>
          <a:prstGeom prst="rect">
            <a:avLst/>
          </a:prstGeom>
          <a:noFill/>
          <a:ln/>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Code is tokenized and classified.</a:t>
            </a:r>
            <a:endParaRPr lang="en-US" sz="950" dirty="0"/>
          </a:p>
        </p:txBody>
      </p:sp>
      <p:sp>
        <p:nvSpPr>
          <p:cNvPr id="12" name="Shape 10"/>
          <p:cNvSpPr/>
          <p:nvPr/>
        </p:nvSpPr>
        <p:spPr>
          <a:xfrm>
            <a:off x="5082778" y="2455426"/>
            <a:ext cx="9053155" cy="7620"/>
          </a:xfrm>
          <a:prstGeom prst="roundRect">
            <a:avLst>
              <a:gd name="adj" fmla="val 243352"/>
            </a:avLst>
          </a:prstGeom>
          <a:solidFill>
            <a:srgbClr val="535455"/>
          </a:solidFill>
          <a:ln/>
        </p:spPr>
      </p:sp>
      <p:sp>
        <p:nvSpPr>
          <p:cNvPr id="13" name="Shape 11"/>
          <p:cNvSpPr/>
          <p:nvPr/>
        </p:nvSpPr>
        <p:spPr>
          <a:xfrm>
            <a:off x="432673" y="2521029"/>
            <a:ext cx="6882527" cy="711994"/>
          </a:xfrm>
          <a:prstGeom prst="roundRect">
            <a:avLst>
              <a:gd name="adj" fmla="val 2604"/>
            </a:avLst>
          </a:prstGeom>
          <a:solidFill>
            <a:srgbClr val="3A3B3C"/>
          </a:solidFill>
          <a:ln/>
        </p:spPr>
      </p:sp>
      <p:sp>
        <p:nvSpPr>
          <p:cNvPr id="14" name="Text 12"/>
          <p:cNvSpPr/>
          <p:nvPr/>
        </p:nvSpPr>
        <p:spPr>
          <a:xfrm>
            <a:off x="3787021" y="2768322"/>
            <a:ext cx="173831" cy="217289"/>
          </a:xfrm>
          <a:prstGeom prst="rect">
            <a:avLst/>
          </a:prstGeom>
          <a:noFill/>
          <a:ln/>
        </p:spPr>
        <p:txBody>
          <a:bodyPr wrap="none" lIns="0" tIns="0" rIns="0" bIns="0" rtlCol="0" anchor="t"/>
          <a:lstStyle/>
          <a:p>
            <a:pPr marL="0" indent="0" algn="ctr">
              <a:lnSpc>
                <a:spcPts val="2150"/>
              </a:lnSpc>
              <a:buNone/>
            </a:pPr>
            <a:r>
              <a:rPr lang="en-US" sz="1350" dirty="0">
                <a:solidFill>
                  <a:srgbClr val="CFCBBF"/>
                </a:solidFill>
                <a:latin typeface="Prata" pitchFamily="34" charset="0"/>
                <a:ea typeface="Prata" pitchFamily="34" charset="-122"/>
                <a:cs typeface="Prata" pitchFamily="34" charset="-120"/>
              </a:rPr>
              <a:t>3</a:t>
            </a:r>
            <a:endParaRPr lang="en-US" sz="1350" dirty="0"/>
          </a:p>
        </p:txBody>
      </p:sp>
      <p:sp>
        <p:nvSpPr>
          <p:cNvPr id="15" name="Text 13"/>
          <p:cNvSpPr/>
          <p:nvPr/>
        </p:nvSpPr>
        <p:spPr>
          <a:xfrm>
            <a:off x="7438787" y="2644616"/>
            <a:ext cx="1545193" cy="193119"/>
          </a:xfrm>
          <a:prstGeom prst="rect">
            <a:avLst/>
          </a:prstGeom>
          <a:noFill/>
          <a:ln/>
        </p:spPr>
        <p:txBody>
          <a:bodyPr wrap="none" lIns="0" tIns="0" rIns="0" bIns="0" rtlCol="0" anchor="t"/>
          <a:lstStyle/>
          <a:p>
            <a:pPr marL="0" indent="0" algn="l">
              <a:lnSpc>
                <a:spcPts val="1500"/>
              </a:lnSpc>
              <a:buNone/>
            </a:pPr>
            <a:r>
              <a:rPr lang="en-US" sz="1200" dirty="0">
                <a:solidFill>
                  <a:srgbClr val="CFCBBF"/>
                </a:solidFill>
                <a:latin typeface="Prata" pitchFamily="34" charset="0"/>
                <a:ea typeface="Prata" pitchFamily="34" charset="-122"/>
                <a:cs typeface="Prata" pitchFamily="34" charset="-120"/>
              </a:rPr>
              <a:t>Fix Generation</a:t>
            </a:r>
            <a:endParaRPr lang="en-US" sz="1200" dirty="0"/>
          </a:p>
        </p:txBody>
      </p:sp>
      <p:sp>
        <p:nvSpPr>
          <p:cNvPr id="16" name="Text 14"/>
          <p:cNvSpPr/>
          <p:nvPr/>
        </p:nvSpPr>
        <p:spPr>
          <a:xfrm>
            <a:off x="7438787" y="2911792"/>
            <a:ext cx="1560909" cy="197644"/>
          </a:xfrm>
          <a:prstGeom prst="rect">
            <a:avLst/>
          </a:prstGeom>
          <a:noFill/>
          <a:ln/>
        </p:spPr>
        <p:txBody>
          <a:bodyPr wrap="non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Corrected code is returned.</a:t>
            </a:r>
            <a:endParaRPr lang="en-US" sz="950" dirty="0"/>
          </a:p>
        </p:txBody>
      </p:sp>
      <p:sp>
        <p:nvSpPr>
          <p:cNvPr id="17" name="Text 15"/>
          <p:cNvSpPr/>
          <p:nvPr/>
        </p:nvSpPr>
        <p:spPr>
          <a:xfrm>
            <a:off x="432673" y="3372088"/>
            <a:ext cx="13765054" cy="395288"/>
          </a:xfrm>
          <a:prstGeom prst="rect">
            <a:avLst/>
          </a:prstGeom>
          <a:noFill/>
          <a:ln/>
        </p:spPr>
        <p:txBody>
          <a:bodyPr wrap="square" lIns="0" tIns="0" rIns="0" bIns="0" rtlCol="0" anchor="t"/>
          <a:lstStyle/>
          <a:p>
            <a:pPr marL="0" indent="0" algn="l">
              <a:lnSpc>
                <a:spcPts val="1550"/>
              </a:lnSpc>
              <a:buNone/>
            </a:pPr>
            <a:r>
              <a:rPr lang="en-US" sz="950" dirty="0">
                <a:solidFill>
                  <a:srgbClr val="CFCBBF"/>
                </a:solidFill>
                <a:latin typeface="Raleway" pitchFamily="34" charset="0"/>
                <a:ea typeface="Raleway" pitchFamily="34" charset="-122"/>
                <a:cs typeface="Raleway" pitchFamily="34" charset="-120"/>
              </a:rPr>
              <a:t>The system workflow involves inputting a Python code snippet, detecting bugs using the BERT-based classifier, and generating a corrected version of the code using the Mistral-7B model. The system provides a classification result (Buggy / Bug-Free) and, if the code is buggy, a suggested fix is generated.</a:t>
            </a:r>
            <a:endParaRPr lang="en-US" sz="950" dirty="0"/>
          </a:p>
        </p:txBody>
      </p:sp>
      <p:pic>
        <p:nvPicPr>
          <p:cNvPr id="18" name="Image 0" descr="preencoded.png"/>
          <p:cNvPicPr>
            <a:picLocks noChangeAspect="1"/>
          </p:cNvPicPr>
          <p:nvPr/>
        </p:nvPicPr>
        <p:blipFill>
          <a:blip r:embed="rId3"/>
          <a:stretch>
            <a:fillRect/>
          </a:stretch>
        </p:blipFill>
        <p:spPr>
          <a:xfrm>
            <a:off x="432672" y="3906441"/>
            <a:ext cx="3528179" cy="41487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30672"/>
          </a:xfrm>
          <a:prstGeom prst="rect">
            <a:avLst/>
          </a:prstGeom>
        </p:spPr>
      </p:pic>
      <p:sp>
        <p:nvSpPr>
          <p:cNvPr id="3" name="Text 0"/>
          <p:cNvSpPr/>
          <p:nvPr/>
        </p:nvSpPr>
        <p:spPr>
          <a:xfrm>
            <a:off x="676394" y="531376"/>
            <a:ext cx="4831675" cy="603885"/>
          </a:xfrm>
          <a:prstGeom prst="rect">
            <a:avLst/>
          </a:prstGeom>
          <a:noFill/>
          <a:ln/>
        </p:spPr>
        <p:txBody>
          <a:bodyPr wrap="none" lIns="0" tIns="0" rIns="0" bIns="0" rtlCol="0" anchor="t"/>
          <a:lstStyle/>
          <a:p>
            <a:pPr marL="0" indent="0" algn="l">
              <a:lnSpc>
                <a:spcPts val="4750"/>
              </a:lnSpc>
              <a:buNone/>
            </a:pPr>
            <a:r>
              <a:rPr lang="en-US" sz="3800" dirty="0">
                <a:solidFill>
                  <a:srgbClr val="F2E782"/>
                </a:solidFill>
                <a:latin typeface="Prata" pitchFamily="34" charset="0"/>
                <a:ea typeface="Prata" pitchFamily="34" charset="-122"/>
                <a:cs typeface="Prata" pitchFamily="34" charset="-120"/>
              </a:rPr>
              <a:t>Evaluation Metrics</a:t>
            </a:r>
            <a:endParaRPr lang="en-US" sz="3800" dirty="0"/>
          </a:p>
        </p:txBody>
      </p:sp>
      <p:sp>
        <p:nvSpPr>
          <p:cNvPr id="4" name="Text 1"/>
          <p:cNvSpPr/>
          <p:nvPr/>
        </p:nvSpPr>
        <p:spPr>
          <a:xfrm>
            <a:off x="676394" y="1521619"/>
            <a:ext cx="4665107" cy="637699"/>
          </a:xfrm>
          <a:prstGeom prst="rect">
            <a:avLst/>
          </a:prstGeom>
          <a:noFill/>
          <a:ln/>
        </p:spPr>
        <p:txBody>
          <a:bodyPr wrap="none" lIns="0" tIns="0" rIns="0" bIns="0" rtlCol="0" anchor="t"/>
          <a:lstStyle/>
          <a:p>
            <a:pPr marL="0" indent="0" algn="ctr">
              <a:lnSpc>
                <a:spcPts val="5000"/>
              </a:lnSpc>
              <a:buNone/>
            </a:pPr>
            <a:r>
              <a:rPr lang="en-US" sz="5000" dirty="0">
                <a:solidFill>
                  <a:srgbClr val="CFCBBF"/>
                </a:solidFill>
                <a:latin typeface="Prata" pitchFamily="34" charset="0"/>
                <a:ea typeface="Prata" pitchFamily="34" charset="-122"/>
                <a:cs typeface="Prata" pitchFamily="34" charset="-120"/>
              </a:rPr>
              <a:t>91.30%</a:t>
            </a:r>
            <a:endParaRPr lang="en-US" sz="5000" dirty="0"/>
          </a:p>
        </p:txBody>
      </p:sp>
      <p:sp>
        <p:nvSpPr>
          <p:cNvPr id="5" name="Text 2"/>
          <p:cNvSpPr/>
          <p:nvPr/>
        </p:nvSpPr>
        <p:spPr>
          <a:xfrm>
            <a:off x="1801058" y="2400776"/>
            <a:ext cx="2415778" cy="301943"/>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Accuracy</a:t>
            </a:r>
            <a:endParaRPr lang="en-US" sz="1900" dirty="0"/>
          </a:p>
        </p:txBody>
      </p:sp>
      <p:sp>
        <p:nvSpPr>
          <p:cNvPr id="6" name="Text 3"/>
          <p:cNvSpPr/>
          <p:nvPr/>
        </p:nvSpPr>
        <p:spPr>
          <a:xfrm>
            <a:off x="676394" y="2818567"/>
            <a:ext cx="4665107" cy="309086"/>
          </a:xfrm>
          <a:prstGeom prst="rect">
            <a:avLst/>
          </a:prstGeom>
          <a:noFill/>
          <a:ln/>
        </p:spPr>
        <p:txBody>
          <a:bodyPr wrap="non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Overall accuracy in detecting buggy code.</a:t>
            </a:r>
            <a:endParaRPr lang="en-US" sz="1500" dirty="0"/>
          </a:p>
        </p:txBody>
      </p:sp>
      <p:sp>
        <p:nvSpPr>
          <p:cNvPr id="7" name="Text 4"/>
          <p:cNvSpPr/>
          <p:nvPr/>
        </p:nvSpPr>
        <p:spPr>
          <a:xfrm>
            <a:off x="5631299" y="1521619"/>
            <a:ext cx="4665107" cy="637699"/>
          </a:xfrm>
          <a:prstGeom prst="rect">
            <a:avLst/>
          </a:prstGeom>
          <a:noFill/>
          <a:ln/>
        </p:spPr>
        <p:txBody>
          <a:bodyPr wrap="none" lIns="0" tIns="0" rIns="0" bIns="0" rtlCol="0" anchor="t"/>
          <a:lstStyle/>
          <a:p>
            <a:pPr marL="0" indent="0" algn="ctr">
              <a:lnSpc>
                <a:spcPts val="5000"/>
              </a:lnSpc>
              <a:buNone/>
            </a:pPr>
            <a:r>
              <a:rPr lang="en-US" sz="5000" dirty="0">
                <a:solidFill>
                  <a:srgbClr val="CFCBBF"/>
                </a:solidFill>
                <a:latin typeface="Prata" pitchFamily="34" charset="0"/>
                <a:ea typeface="Prata" pitchFamily="34" charset="-122"/>
                <a:cs typeface="Prata" pitchFamily="34" charset="-120"/>
              </a:rPr>
              <a:t>95.45%</a:t>
            </a:r>
            <a:endParaRPr lang="en-US" sz="5000" dirty="0"/>
          </a:p>
        </p:txBody>
      </p:sp>
      <p:sp>
        <p:nvSpPr>
          <p:cNvPr id="8" name="Text 5"/>
          <p:cNvSpPr/>
          <p:nvPr/>
        </p:nvSpPr>
        <p:spPr>
          <a:xfrm>
            <a:off x="6755963" y="2400776"/>
            <a:ext cx="2415778" cy="301943"/>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F1-Score</a:t>
            </a:r>
            <a:endParaRPr lang="en-US" sz="1900" dirty="0"/>
          </a:p>
        </p:txBody>
      </p:sp>
      <p:sp>
        <p:nvSpPr>
          <p:cNvPr id="9" name="Text 6"/>
          <p:cNvSpPr/>
          <p:nvPr/>
        </p:nvSpPr>
        <p:spPr>
          <a:xfrm>
            <a:off x="5631299" y="2818567"/>
            <a:ext cx="4665107" cy="309086"/>
          </a:xfrm>
          <a:prstGeom prst="rect">
            <a:avLst/>
          </a:prstGeom>
          <a:noFill/>
          <a:ln/>
        </p:spPr>
        <p:txBody>
          <a:bodyPr wrap="non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Harmonic mean of precision and recall.</a:t>
            </a:r>
            <a:endParaRPr lang="en-US" sz="1500" dirty="0"/>
          </a:p>
        </p:txBody>
      </p:sp>
      <p:sp>
        <p:nvSpPr>
          <p:cNvPr id="10" name="Text 7"/>
          <p:cNvSpPr/>
          <p:nvPr/>
        </p:nvSpPr>
        <p:spPr>
          <a:xfrm>
            <a:off x="3153847" y="3803928"/>
            <a:ext cx="4665107" cy="637699"/>
          </a:xfrm>
          <a:prstGeom prst="rect">
            <a:avLst/>
          </a:prstGeom>
          <a:noFill/>
          <a:ln/>
        </p:spPr>
        <p:txBody>
          <a:bodyPr wrap="none" lIns="0" tIns="0" rIns="0" bIns="0" rtlCol="0" anchor="t"/>
          <a:lstStyle/>
          <a:p>
            <a:pPr marL="0" indent="0" algn="ctr">
              <a:lnSpc>
                <a:spcPts val="5000"/>
              </a:lnSpc>
              <a:buNone/>
            </a:pPr>
            <a:r>
              <a:rPr lang="en-US" sz="5000" dirty="0">
                <a:solidFill>
                  <a:srgbClr val="CFCBBF"/>
                </a:solidFill>
                <a:latin typeface="Prata" pitchFamily="34" charset="0"/>
                <a:ea typeface="Prata" pitchFamily="34" charset="-122"/>
                <a:cs typeface="Prata" pitchFamily="34" charset="-120"/>
              </a:rPr>
              <a:t>11.70%</a:t>
            </a:r>
            <a:endParaRPr lang="en-US" sz="5000" dirty="0"/>
          </a:p>
        </p:txBody>
      </p:sp>
      <p:sp>
        <p:nvSpPr>
          <p:cNvPr id="11" name="Text 8"/>
          <p:cNvSpPr/>
          <p:nvPr/>
        </p:nvSpPr>
        <p:spPr>
          <a:xfrm>
            <a:off x="4278511" y="4683085"/>
            <a:ext cx="2415778" cy="301943"/>
          </a:xfrm>
          <a:prstGeom prst="rect">
            <a:avLst/>
          </a:prstGeom>
          <a:noFill/>
          <a:ln/>
        </p:spPr>
        <p:txBody>
          <a:bodyPr wrap="none" lIns="0" tIns="0" rIns="0" bIns="0" rtlCol="0" anchor="t"/>
          <a:lstStyle/>
          <a:p>
            <a:pPr marL="0" indent="0" algn="ctr">
              <a:lnSpc>
                <a:spcPts val="2350"/>
              </a:lnSpc>
              <a:buNone/>
            </a:pPr>
            <a:r>
              <a:rPr lang="en-US" sz="1900" dirty="0">
                <a:solidFill>
                  <a:srgbClr val="CFCBBF"/>
                </a:solidFill>
                <a:latin typeface="Prata" pitchFamily="34" charset="0"/>
                <a:ea typeface="Prata" pitchFamily="34" charset="-122"/>
                <a:cs typeface="Prata" pitchFamily="34" charset="-120"/>
              </a:rPr>
              <a:t>BLEU Score</a:t>
            </a:r>
            <a:endParaRPr lang="en-US" sz="1900" dirty="0"/>
          </a:p>
        </p:txBody>
      </p:sp>
      <p:sp>
        <p:nvSpPr>
          <p:cNvPr id="12" name="Text 9"/>
          <p:cNvSpPr/>
          <p:nvPr/>
        </p:nvSpPr>
        <p:spPr>
          <a:xfrm>
            <a:off x="3153847" y="5100876"/>
            <a:ext cx="4665107" cy="309086"/>
          </a:xfrm>
          <a:prstGeom prst="rect">
            <a:avLst/>
          </a:prstGeom>
          <a:noFill/>
          <a:ln/>
        </p:spPr>
        <p:txBody>
          <a:bodyPr wrap="none" lIns="0" tIns="0" rIns="0" bIns="0" rtlCol="0" anchor="t"/>
          <a:lstStyle/>
          <a:p>
            <a:pPr marL="0" indent="0" algn="ctr">
              <a:lnSpc>
                <a:spcPts val="2400"/>
              </a:lnSpc>
              <a:buNone/>
            </a:pPr>
            <a:r>
              <a:rPr lang="en-US" sz="1500" dirty="0">
                <a:solidFill>
                  <a:srgbClr val="CFCBBF"/>
                </a:solidFill>
                <a:latin typeface="Raleway" pitchFamily="34" charset="0"/>
                <a:ea typeface="Raleway" pitchFamily="34" charset="-122"/>
                <a:cs typeface="Raleway" pitchFamily="34" charset="-120"/>
              </a:rPr>
              <a:t>Average BLEU score for fix generation.</a:t>
            </a:r>
            <a:endParaRPr lang="en-US" sz="1500" dirty="0"/>
          </a:p>
        </p:txBody>
      </p:sp>
      <p:sp>
        <p:nvSpPr>
          <p:cNvPr id="13" name="Text 10"/>
          <p:cNvSpPr/>
          <p:nvPr/>
        </p:nvSpPr>
        <p:spPr>
          <a:xfrm>
            <a:off x="676394" y="5627370"/>
            <a:ext cx="9620012" cy="92725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The Bug Detection Model achieved an overall accuracy of 91.30%, effectively detecting buggy code but failing to correctly classify bug-free instances, likely due to class imbalance. The fix generation model was tested using several sample bug fixes, with similarity and BLEU scores calculated.</a:t>
            </a:r>
            <a:endParaRPr lang="en-US" sz="1500" dirty="0"/>
          </a:p>
        </p:txBody>
      </p:sp>
      <p:sp>
        <p:nvSpPr>
          <p:cNvPr id="14" name="Text 11"/>
          <p:cNvSpPr/>
          <p:nvPr/>
        </p:nvSpPr>
        <p:spPr>
          <a:xfrm>
            <a:off x="676394" y="6772037"/>
            <a:ext cx="9620012" cy="927259"/>
          </a:xfrm>
          <a:prstGeom prst="rect">
            <a:avLst/>
          </a:prstGeom>
          <a:noFill/>
          <a:ln/>
        </p:spPr>
        <p:txBody>
          <a:bodyPr wrap="square" lIns="0" tIns="0" rIns="0" bIns="0" rtlCol="0" anchor="t"/>
          <a:lstStyle/>
          <a:p>
            <a:pPr marL="0" indent="0" algn="l">
              <a:lnSpc>
                <a:spcPts val="2400"/>
              </a:lnSpc>
              <a:buNone/>
            </a:pPr>
            <a:r>
              <a:rPr lang="en-US" sz="1500" dirty="0">
                <a:solidFill>
                  <a:srgbClr val="CFCBBF"/>
                </a:solidFill>
                <a:latin typeface="Raleway" pitchFamily="34" charset="0"/>
                <a:ea typeface="Raleway" pitchFamily="34" charset="-122"/>
                <a:cs typeface="Raleway" pitchFamily="34" charset="-120"/>
              </a:rPr>
              <a:t>The results indicate that while the model generates syntactically correct fixes, improvements are needed to align fixes more closely with ground truth solutions. Prompt engineering and fine-tuning could enhance performance further.</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41414"/>
          </a:xfrm>
          <a:prstGeom prst="rect">
            <a:avLst/>
          </a:prstGeom>
        </p:spPr>
      </p:pic>
      <p:sp>
        <p:nvSpPr>
          <p:cNvPr id="3" name="Text 0"/>
          <p:cNvSpPr/>
          <p:nvPr/>
        </p:nvSpPr>
        <p:spPr>
          <a:xfrm>
            <a:off x="767596" y="3521393"/>
            <a:ext cx="7620595" cy="685324"/>
          </a:xfrm>
          <a:prstGeom prst="rect">
            <a:avLst/>
          </a:prstGeom>
          <a:noFill/>
          <a:ln/>
        </p:spPr>
        <p:txBody>
          <a:bodyPr wrap="none" lIns="0" tIns="0" rIns="0" bIns="0" rtlCol="0" anchor="t"/>
          <a:lstStyle/>
          <a:p>
            <a:pPr marL="0" indent="0" algn="l">
              <a:lnSpc>
                <a:spcPts val="5350"/>
              </a:lnSpc>
              <a:buNone/>
            </a:pPr>
            <a:r>
              <a:rPr lang="en-US" sz="4300" dirty="0">
                <a:solidFill>
                  <a:srgbClr val="F2E782"/>
                </a:solidFill>
                <a:latin typeface="Prata" pitchFamily="34" charset="0"/>
                <a:ea typeface="Prata" pitchFamily="34" charset="-122"/>
                <a:cs typeface="Prata" pitchFamily="34" charset="-120"/>
              </a:rPr>
              <a:t>Conclusion and Future Work</a:t>
            </a:r>
            <a:endParaRPr lang="en-US" sz="4300" dirty="0"/>
          </a:p>
        </p:txBody>
      </p:sp>
      <p:sp>
        <p:nvSpPr>
          <p:cNvPr id="4" name="Shape 1"/>
          <p:cNvSpPr/>
          <p:nvPr/>
        </p:nvSpPr>
        <p:spPr>
          <a:xfrm>
            <a:off x="767596" y="4535686"/>
            <a:ext cx="4218861" cy="1614607"/>
          </a:xfrm>
          <a:prstGeom prst="roundRect">
            <a:avLst>
              <a:gd name="adj" fmla="val 2037"/>
            </a:avLst>
          </a:prstGeom>
          <a:solidFill>
            <a:srgbClr val="3A3B3C"/>
          </a:solidFill>
          <a:ln/>
        </p:spPr>
      </p:sp>
      <p:sp>
        <p:nvSpPr>
          <p:cNvPr id="5" name="Text 2"/>
          <p:cNvSpPr/>
          <p:nvPr/>
        </p:nvSpPr>
        <p:spPr>
          <a:xfrm>
            <a:off x="986909" y="4754999"/>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CFCBBF"/>
                </a:solidFill>
                <a:latin typeface="Prata" pitchFamily="34" charset="0"/>
                <a:ea typeface="Prata" pitchFamily="34" charset="-122"/>
                <a:cs typeface="Prata" pitchFamily="34" charset="-120"/>
              </a:rPr>
              <a:t>Feasibility</a:t>
            </a:r>
            <a:endParaRPr lang="en-US" sz="2150" dirty="0"/>
          </a:p>
        </p:txBody>
      </p:sp>
      <p:sp>
        <p:nvSpPr>
          <p:cNvPr id="6" name="Text 3"/>
          <p:cNvSpPr/>
          <p:nvPr/>
        </p:nvSpPr>
        <p:spPr>
          <a:xfrm>
            <a:off x="986909" y="5229225"/>
            <a:ext cx="3780234" cy="701754"/>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Demonstrated feasibility of AI-driven bug detection and fix generation.</a:t>
            </a:r>
            <a:endParaRPr lang="en-US" sz="1700" dirty="0"/>
          </a:p>
        </p:txBody>
      </p:sp>
      <p:sp>
        <p:nvSpPr>
          <p:cNvPr id="7" name="Shape 4"/>
          <p:cNvSpPr/>
          <p:nvPr/>
        </p:nvSpPr>
        <p:spPr>
          <a:xfrm>
            <a:off x="5205770" y="4535686"/>
            <a:ext cx="4218861" cy="1614607"/>
          </a:xfrm>
          <a:prstGeom prst="roundRect">
            <a:avLst>
              <a:gd name="adj" fmla="val 2037"/>
            </a:avLst>
          </a:prstGeom>
          <a:solidFill>
            <a:srgbClr val="3A3B3C"/>
          </a:solidFill>
          <a:ln/>
        </p:spPr>
      </p:sp>
      <p:sp>
        <p:nvSpPr>
          <p:cNvPr id="8" name="Text 5"/>
          <p:cNvSpPr/>
          <p:nvPr/>
        </p:nvSpPr>
        <p:spPr>
          <a:xfrm>
            <a:off x="5425083" y="4754999"/>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CFCBBF"/>
                </a:solidFill>
                <a:latin typeface="Prata" pitchFamily="34" charset="0"/>
                <a:ea typeface="Prata" pitchFamily="34" charset="-122"/>
                <a:cs typeface="Prata" pitchFamily="34" charset="-120"/>
              </a:rPr>
              <a:t>Accuracy</a:t>
            </a:r>
            <a:endParaRPr lang="en-US" sz="2150" dirty="0"/>
          </a:p>
        </p:txBody>
      </p:sp>
      <p:sp>
        <p:nvSpPr>
          <p:cNvPr id="9" name="Text 6"/>
          <p:cNvSpPr/>
          <p:nvPr/>
        </p:nvSpPr>
        <p:spPr>
          <a:xfrm>
            <a:off x="5425083" y="5229225"/>
            <a:ext cx="3780234" cy="701754"/>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Achieved 91% accuracy in bug classification.</a:t>
            </a:r>
            <a:endParaRPr lang="en-US" sz="1700" dirty="0"/>
          </a:p>
        </p:txBody>
      </p:sp>
      <p:sp>
        <p:nvSpPr>
          <p:cNvPr id="10" name="Shape 7"/>
          <p:cNvSpPr/>
          <p:nvPr/>
        </p:nvSpPr>
        <p:spPr>
          <a:xfrm>
            <a:off x="9643943" y="4535686"/>
            <a:ext cx="4218861" cy="1614607"/>
          </a:xfrm>
          <a:prstGeom prst="roundRect">
            <a:avLst>
              <a:gd name="adj" fmla="val 2037"/>
            </a:avLst>
          </a:prstGeom>
          <a:solidFill>
            <a:srgbClr val="3A3B3C"/>
          </a:solidFill>
          <a:ln/>
        </p:spPr>
      </p:sp>
      <p:sp>
        <p:nvSpPr>
          <p:cNvPr id="11" name="Text 8"/>
          <p:cNvSpPr/>
          <p:nvPr/>
        </p:nvSpPr>
        <p:spPr>
          <a:xfrm>
            <a:off x="9863257" y="4754999"/>
            <a:ext cx="2741414" cy="342662"/>
          </a:xfrm>
          <a:prstGeom prst="rect">
            <a:avLst/>
          </a:prstGeom>
          <a:noFill/>
          <a:ln/>
        </p:spPr>
        <p:txBody>
          <a:bodyPr wrap="none" lIns="0" tIns="0" rIns="0" bIns="0" rtlCol="0" anchor="t"/>
          <a:lstStyle/>
          <a:p>
            <a:pPr marL="0" indent="0" algn="l">
              <a:lnSpc>
                <a:spcPts val="2650"/>
              </a:lnSpc>
              <a:buNone/>
            </a:pPr>
            <a:r>
              <a:rPr lang="en-US" sz="2150" dirty="0">
                <a:solidFill>
                  <a:srgbClr val="CFCBBF"/>
                </a:solidFill>
                <a:latin typeface="Prata" pitchFamily="34" charset="0"/>
                <a:ea typeface="Prata" pitchFamily="34" charset="-122"/>
                <a:cs typeface="Prata" pitchFamily="34" charset="-120"/>
              </a:rPr>
              <a:t>Future Work</a:t>
            </a:r>
            <a:endParaRPr lang="en-US" sz="2150" dirty="0"/>
          </a:p>
        </p:txBody>
      </p:sp>
      <p:sp>
        <p:nvSpPr>
          <p:cNvPr id="12" name="Text 9"/>
          <p:cNvSpPr/>
          <p:nvPr/>
        </p:nvSpPr>
        <p:spPr>
          <a:xfrm>
            <a:off x="9863257" y="5229225"/>
            <a:ext cx="3780234" cy="701754"/>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Refining the fix generation model for improved accuracy and usability.</a:t>
            </a:r>
            <a:endParaRPr lang="en-US" sz="1700" dirty="0"/>
          </a:p>
        </p:txBody>
      </p:sp>
      <p:sp>
        <p:nvSpPr>
          <p:cNvPr id="13" name="Text 10"/>
          <p:cNvSpPr/>
          <p:nvPr/>
        </p:nvSpPr>
        <p:spPr>
          <a:xfrm>
            <a:off x="767596" y="6396990"/>
            <a:ext cx="13095208" cy="1052632"/>
          </a:xfrm>
          <a:prstGeom prst="rect">
            <a:avLst/>
          </a:prstGeom>
          <a:noFill/>
          <a:ln/>
        </p:spPr>
        <p:txBody>
          <a:bodyPr wrap="square" lIns="0" tIns="0" rIns="0" bIns="0" rtlCol="0" anchor="t"/>
          <a:lstStyle/>
          <a:p>
            <a:pPr marL="0" indent="0" algn="l">
              <a:lnSpc>
                <a:spcPts val="2750"/>
              </a:lnSpc>
              <a:buNone/>
            </a:pPr>
            <a:r>
              <a:rPr lang="en-US" sz="1700" dirty="0">
                <a:solidFill>
                  <a:srgbClr val="CFCBBF"/>
                </a:solidFill>
                <a:latin typeface="Raleway" pitchFamily="34" charset="0"/>
                <a:ea typeface="Raleway" pitchFamily="34" charset="-122"/>
                <a:cs typeface="Raleway" pitchFamily="34" charset="-120"/>
              </a:rPr>
              <a:t>This project successfully demonstrates the feasibility of AI-driven bug detection and fix generation, achieving a 91% accuracy in bug classification and reasonable performance in code correction. Future work will focus on refining the fix generation model for improved accuracy and usability.</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865</Words>
  <Application>Microsoft Office PowerPoint</Application>
  <PresentationFormat>Custom</PresentationFormat>
  <Paragraphs>88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Prata</vt:lpstr>
      <vt:lpstr>Calibri</vt:lpstr>
      <vt:lpstr>Raleway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ASLAM MOHAMED</cp:lastModifiedBy>
  <cp:revision>2</cp:revision>
  <dcterms:created xsi:type="dcterms:W3CDTF">2025-04-05T03:11:50Z</dcterms:created>
  <dcterms:modified xsi:type="dcterms:W3CDTF">2025-04-05T03:13:15Z</dcterms:modified>
</cp:coreProperties>
</file>